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69F4F-9A25-41BA-87EC-FC4B9AE056F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CF30D-EADA-4ECF-BA64-78F6DDCAA9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CCD1B53-3E24-4E88-97BA-E25E4C36B413}" type="datetime1">
              <a:rPr lang="en-US" smtClean="0"/>
              <a:t>5/8/2020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BDD90BF-0C60-4000-875A-43686ADD568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B2AE2-1DC1-44B6-AEB7-A042F00805C9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D90BF-0C60-4000-875A-43686ADD5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948A8-FB5D-48D3-9971-9B82E17F8A51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D90BF-0C60-4000-875A-43686ADD5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6529E-C9B5-48FF-AE9B-37BDB136E81D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D90BF-0C60-4000-875A-43686ADD5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38922D0-8DD5-474C-A612-75BA31C11B6C}" type="datetime1">
              <a:rPr lang="en-US" smtClean="0"/>
              <a:t>5/8/2020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BDD90BF-0C60-4000-875A-43686ADD56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1A5777-C14C-4D79-8600-A6C145FB1B38}" type="datetime1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BDD90BF-0C60-4000-875A-43686ADD56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A09550-FD2C-44BF-A6FC-AAA06733184B}" type="datetime1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BDD90BF-0C60-4000-875A-43686ADD5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4002C-B358-4FBC-94FA-81D081C31FBA}" type="datetime1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D90BF-0C60-4000-875A-43686ADD56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E4B2F9-5873-4D3E-936D-455B0A77A066}" type="datetime1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D90BF-0C60-4000-875A-43686ADD5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215591-17F4-46AB-9B74-C0A266B2FACD}" type="datetime1">
              <a:rPr lang="en-US" smtClean="0"/>
              <a:t>5/8/2020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BDD90BF-0C60-4000-875A-43686ADD56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BA6CB97-F9FD-4D67-BAFF-4125D2DE8DC6}" type="datetime1">
              <a:rPr lang="en-US" smtClean="0"/>
              <a:t>5/8/2020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BDD90BF-0C60-4000-875A-43686ADD56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F64A9F3-72C6-4375-9C9B-ED2A03F12301}" type="datetime1">
              <a:rPr lang="en-US" smtClean="0"/>
              <a:t>5/8/2020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BDD90BF-0C60-4000-875A-43686ADD568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Површина делова круга</a:t>
            </a:r>
            <a:br>
              <a:rPr lang="sr-Cyrl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вежбање -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240" y="3000372"/>
            <a:ext cx="2978826" cy="14668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dirty="0" smtClean="0">
                <a:solidFill>
                  <a:srgbClr val="C00000"/>
                </a:solidFill>
              </a:rPr>
              <a:t>09.05.2020.</a:t>
            </a:r>
          </a:p>
          <a:p>
            <a:pPr algn="ctr"/>
            <a:r>
              <a:rPr lang="sr-Cyrl-RS" dirty="0" smtClean="0">
                <a:solidFill>
                  <a:srgbClr val="C00000"/>
                </a:solidFill>
              </a:rPr>
              <a:t>7. разред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357158" y="3286124"/>
            <a:ext cx="1571636" cy="1571636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1428728" y="4714884"/>
            <a:ext cx="714380" cy="714380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2143108" y="5072074"/>
            <a:ext cx="714380" cy="785818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2786050" y="5429264"/>
            <a:ext cx="928694" cy="1143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3786182" y="5357802"/>
            <a:ext cx="1571636" cy="150019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643702" y="4143380"/>
            <a:ext cx="714380" cy="78581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286380" y="5214950"/>
            <a:ext cx="714380" cy="785818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929322" y="4714884"/>
            <a:ext cx="857256" cy="714380"/>
          </a:xfrm>
          <a:prstGeom prst="flowChartConnector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6858016" y="2786058"/>
            <a:ext cx="1571636" cy="1500198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35798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</a:t>
            </a:r>
            <a:r>
              <a:rPr lang="sr-Cyrl-RS" dirty="0" smtClean="0">
                <a:solidFill>
                  <a:srgbClr val="002060"/>
                </a:solidFill>
              </a:rPr>
              <a:t>Драги седмаци,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Као што смо се и договорили на претходном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часу, данас је пред вама домаћи задатак који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р</a:t>
            </a:r>
            <a:r>
              <a:rPr lang="sr-Cyrl-RS" dirty="0" smtClean="0">
                <a:solidFill>
                  <a:srgbClr val="002060"/>
                </a:solidFill>
              </a:rPr>
              <a:t>адите у свескама, као и до сада, поступно и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п</a:t>
            </a:r>
            <a:r>
              <a:rPr lang="sr-Cyrl-RS" dirty="0" smtClean="0">
                <a:solidFill>
                  <a:srgbClr val="002060"/>
                </a:solidFill>
              </a:rPr>
              <a:t>регледно. 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       Домаћи задатак можете слати до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rgbClr val="002060"/>
                </a:solidFill>
              </a:rPr>
              <a:t>      четвртка – </a:t>
            </a:r>
            <a:r>
              <a:rPr lang="sr-Cyrl-RS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14.05.2020. до 14 часова</a:t>
            </a:r>
            <a:r>
              <a:rPr lang="sr-Cyrl-R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357158" y="3929066"/>
            <a:ext cx="642942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57158" y="500042"/>
            <a:ext cx="642942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572132" y="6072206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6357950" y="6072206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000496" y="6072206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4786314" y="6072206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7143768" y="6072206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7929586" y="6072206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90BF-0C60-4000-875A-43686ADD5680}" type="slidenum">
              <a:rPr lang="en-US" smtClean="0"/>
              <a:t>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142844" y="6357958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            ≈</a:t>
            </a:r>
            <a:r>
              <a:rPr lang="sr-Cyrl-RS" u="sng" dirty="0" smtClean="0">
                <a:solidFill>
                  <a:srgbClr val="002060"/>
                </a:solidFill>
              </a:rPr>
              <a:t>Домаћи задатак </a:t>
            </a:r>
            <a:r>
              <a:rPr lang="sr-Cyrl-RS" dirty="0" smtClean="0"/>
              <a:t>≈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</a:t>
            </a:r>
            <a:r>
              <a:rPr lang="sr-Cyrl-RS" b="1" dirty="0" smtClean="0">
                <a:solidFill>
                  <a:srgbClr val="C00000"/>
                </a:solidFill>
              </a:rPr>
              <a:t>1.  </a:t>
            </a:r>
            <a:r>
              <a:rPr lang="sr-Cyrl-RS" dirty="0" smtClean="0">
                <a:solidFill>
                  <a:srgbClr val="002060"/>
                </a:solidFill>
              </a:rPr>
              <a:t>Површина кружног исечка коме одговара централни угао од 75° је              .</a:t>
            </a:r>
          </a:p>
          <a:p>
            <a:pPr>
              <a:buNone/>
            </a:pP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sr-Cyrl-RS" smtClean="0">
                <a:solidFill>
                  <a:srgbClr val="002060"/>
                </a:solidFill>
              </a:rPr>
              <a:t>  Израчунај полупречник одговарајућег круга</a:t>
            </a:r>
            <a:r>
              <a:rPr lang="sr-Cyrl-R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rgbClr val="002060"/>
                </a:solidFill>
              </a:rPr>
              <a:t>   </a:t>
            </a:r>
            <a:r>
              <a:rPr lang="sr-Cyrl-RS" b="1" dirty="0" smtClean="0">
                <a:solidFill>
                  <a:srgbClr val="C00000"/>
                </a:solidFill>
              </a:rPr>
              <a:t>2. </a:t>
            </a:r>
            <a:r>
              <a:rPr lang="sr-Cyrl-RS" dirty="0" smtClean="0">
                <a:solidFill>
                  <a:srgbClr val="002060"/>
                </a:solidFill>
              </a:rPr>
              <a:t>Површина кружног исечка круга К(О,5</a:t>
            </a:r>
            <a:r>
              <a:rPr lang="sr-Latn-RS" dirty="0" smtClean="0">
                <a:solidFill>
                  <a:srgbClr val="002060"/>
                </a:solidFill>
              </a:rPr>
              <a:t>cm)</a:t>
            </a:r>
            <a:r>
              <a:rPr lang="sr-Cyrl-RS" dirty="0" smtClean="0">
                <a:solidFill>
                  <a:srgbClr val="002060"/>
                </a:solidFill>
              </a:rPr>
              <a:t>  је 10</a:t>
            </a:r>
            <a:r>
              <a:rPr lang="el-GR" dirty="0" smtClean="0">
                <a:solidFill>
                  <a:srgbClr val="002060"/>
                </a:solidFill>
              </a:rPr>
              <a:t>π</a:t>
            </a:r>
            <a:r>
              <a:rPr lang="sr-Cyrl-RS" dirty="0" smtClean="0">
                <a:solidFill>
                  <a:srgbClr val="002060"/>
                </a:solidFill>
              </a:rPr>
              <a:t> </a:t>
            </a:r>
            <a:r>
              <a:rPr lang="sr-Latn-RS" dirty="0" smtClean="0">
                <a:solidFill>
                  <a:srgbClr val="002060"/>
                </a:solidFill>
              </a:rPr>
              <a:t>cm</a:t>
            </a:r>
            <a:r>
              <a:rPr lang="sr-Cyrl-RS" dirty="0" smtClean="0">
                <a:solidFill>
                  <a:srgbClr val="002060"/>
                </a:solidFill>
              </a:rPr>
              <a:t>². Израчунај централни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   угао овог исечка.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1785926"/>
            <a:ext cx="1071570" cy="548246"/>
          </a:xfrm>
          <a:prstGeom prst="rect">
            <a:avLst/>
          </a:prstGeom>
          <a:ln>
            <a:solidFill>
              <a:srgbClr val="92D050"/>
            </a:solidFill>
          </a:ln>
        </p:spPr>
      </p:pic>
      <p:sp>
        <p:nvSpPr>
          <p:cNvPr id="5" name="Chevron 4"/>
          <p:cNvSpPr/>
          <p:nvPr/>
        </p:nvSpPr>
        <p:spPr>
          <a:xfrm>
            <a:off x="5143504" y="6215082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6572264" y="621508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5857884" y="621508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4429124" y="621508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7358082" y="6215082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8072462" y="621508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90BF-0C60-4000-875A-43686ADD5680}" type="slidenum">
              <a:rPr lang="en-US" smtClean="0"/>
              <a:t>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0" y="6215082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42942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sz="3000" dirty="0" smtClean="0">
                <a:solidFill>
                  <a:srgbClr val="C00000"/>
                </a:solidFill>
              </a:rPr>
              <a:t>3.</a:t>
            </a:r>
            <a:r>
              <a:rPr lang="sr-Cyrl-RS" sz="3000" dirty="0" smtClean="0">
                <a:solidFill>
                  <a:srgbClr val="002060"/>
                </a:solidFill>
              </a:rPr>
              <a:t> </a:t>
            </a:r>
            <a:r>
              <a:rPr lang="sr-Cyrl-RS" sz="2800" dirty="0" smtClean="0">
                <a:solidFill>
                  <a:srgbClr val="002060"/>
                </a:solidFill>
              </a:rPr>
              <a:t>Кружни исечак круга К(А, 5</a:t>
            </a:r>
            <a:r>
              <a:rPr lang="sr-Latn-RS" sz="2800" dirty="0" smtClean="0">
                <a:solidFill>
                  <a:srgbClr val="002060"/>
                </a:solidFill>
              </a:rPr>
              <a:t>cm), </a:t>
            </a:r>
            <a:r>
              <a:rPr lang="sr-Cyrl-RS" sz="2800" dirty="0" smtClean="0">
                <a:solidFill>
                  <a:srgbClr val="002060"/>
                </a:solidFill>
              </a:rPr>
              <a:t>коме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одговара централни угао од 108°, има исту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површину као и кружни исечак круга К(</a:t>
            </a:r>
            <a:r>
              <a:rPr lang="sr-Latn-RS" sz="2800" dirty="0" smtClean="0">
                <a:solidFill>
                  <a:srgbClr val="002060"/>
                </a:solidFill>
              </a:rPr>
              <a:t>B, r), </a:t>
            </a:r>
            <a:r>
              <a:rPr lang="sr-Cyrl-RS" sz="2800" dirty="0" smtClean="0">
                <a:solidFill>
                  <a:srgbClr val="002060"/>
                </a:solidFill>
              </a:rPr>
              <a:t>коме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одговара централни угао од 75°. Израчунај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полупречник другог круга (</a:t>
            </a:r>
            <a:r>
              <a:rPr lang="sr-Latn-RS" sz="2800" dirty="0" smtClean="0">
                <a:solidFill>
                  <a:srgbClr val="002060"/>
                </a:solidFill>
              </a:rPr>
              <a:t>r</a:t>
            </a:r>
            <a:r>
              <a:rPr lang="sr-Cyrl-RS" sz="2800" dirty="0" smtClean="0">
                <a:solidFill>
                  <a:srgbClr val="002060"/>
                </a:solidFill>
              </a:rPr>
              <a:t>).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</a:rPr>
              <a:t> </a:t>
            </a:r>
            <a:r>
              <a:rPr lang="sr-Cyrl-RS" sz="3000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</a:pPr>
            <a:r>
              <a:rPr lang="sr-Cyrl-RS" sz="3000" b="1" dirty="0" smtClean="0">
                <a:solidFill>
                  <a:srgbClr val="C00000"/>
                </a:solidFill>
              </a:rPr>
              <a:t>4.</a:t>
            </a:r>
            <a:r>
              <a:rPr lang="sr-Cyrl-RS" sz="3000" dirty="0" smtClean="0">
                <a:solidFill>
                  <a:srgbClr val="002060"/>
                </a:solidFill>
              </a:rPr>
              <a:t> </a:t>
            </a:r>
            <a:r>
              <a:rPr lang="sr-Cyrl-RS" sz="2800" dirty="0" smtClean="0">
                <a:solidFill>
                  <a:srgbClr val="002060"/>
                </a:solidFill>
              </a:rPr>
              <a:t>Израчунај обим и површину осенчених фигура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са слике ако су оба троугла једнакостранична и 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имају страницу дужине 6</a:t>
            </a:r>
            <a:r>
              <a:rPr lang="sr-Latn-RS" sz="2800" dirty="0" smtClean="0">
                <a:solidFill>
                  <a:srgbClr val="002060"/>
                </a:solidFill>
              </a:rPr>
              <a:t>cm</a:t>
            </a:r>
            <a:r>
              <a:rPr lang="sr-Cyrl-RS" sz="2800" dirty="0" smtClean="0">
                <a:solidFill>
                  <a:srgbClr val="002060"/>
                </a:solidFill>
              </a:rPr>
              <a:t>.</a:t>
            </a:r>
            <a:endParaRPr lang="sr-Cyrl-RS" sz="2800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357694"/>
            <a:ext cx="2071702" cy="192011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5" name="Picture 4" descr="7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4357694"/>
            <a:ext cx="2000264" cy="1930810"/>
          </a:xfrm>
          <a:prstGeom prst="rect">
            <a:avLst/>
          </a:prstGeom>
          <a:ln w="1905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loud Callout 5"/>
          <p:cNvSpPr/>
          <p:nvPr/>
        </p:nvSpPr>
        <p:spPr>
          <a:xfrm>
            <a:off x="5786446" y="4143380"/>
            <a:ext cx="2857520" cy="2000264"/>
          </a:xfrm>
          <a:prstGeom prst="cloudCallout">
            <a:avLst/>
          </a:prstGeom>
          <a:ln>
            <a:solidFill>
              <a:srgbClr val="92D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 smtClean="0">
                <a:solidFill>
                  <a:srgbClr val="C00000"/>
                </a:solidFill>
              </a:rPr>
              <a:t>До наредне недеље,</a:t>
            </a:r>
          </a:p>
          <a:p>
            <a:pPr algn="ctr"/>
            <a:r>
              <a:rPr lang="sr-Cyrl-RS" i="1" dirty="0" smtClean="0">
                <a:solidFill>
                  <a:srgbClr val="C00000"/>
                </a:solidFill>
              </a:rPr>
              <a:t>срдачан поздрав,</a:t>
            </a:r>
          </a:p>
          <a:p>
            <a:pPr algn="ctr"/>
            <a:r>
              <a:rPr lang="sr-Cyrl-RS" i="1" dirty="0">
                <a:solidFill>
                  <a:srgbClr val="C00000"/>
                </a:solidFill>
              </a:rPr>
              <a:t>н</a:t>
            </a:r>
            <a:r>
              <a:rPr lang="sr-Cyrl-RS" i="1" dirty="0" smtClean="0">
                <a:solidFill>
                  <a:srgbClr val="C00000"/>
                </a:solidFill>
              </a:rPr>
              <a:t>аставница Марија Јеремић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90BF-0C60-4000-875A-43686ADD5680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</TotalTime>
  <Words>199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Површина делова круга - вежбање -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Површина делова круга - вежбање -</dc:title>
  <dc:creator>Marija</dc:creator>
  <cp:lastModifiedBy>Marija</cp:lastModifiedBy>
  <cp:revision>4</cp:revision>
  <dcterms:created xsi:type="dcterms:W3CDTF">2020-05-08T21:21:33Z</dcterms:created>
  <dcterms:modified xsi:type="dcterms:W3CDTF">2020-05-08T22:01:10Z</dcterms:modified>
</cp:coreProperties>
</file>